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7" r:id="rId2"/>
    <p:sldId id="261" r:id="rId3"/>
    <p:sldId id="260" r:id="rId4"/>
    <p:sldId id="259" r:id="rId5"/>
    <p:sldId id="262" r:id="rId6"/>
    <p:sldId id="276" r:id="rId7"/>
    <p:sldId id="264" r:id="rId8"/>
    <p:sldId id="263" r:id="rId9"/>
    <p:sldId id="265" r:id="rId10"/>
    <p:sldId id="266" r:id="rId11"/>
    <p:sldId id="288" r:id="rId12"/>
    <p:sldId id="289" r:id="rId13"/>
    <p:sldId id="277" r:id="rId14"/>
    <p:sldId id="278" r:id="rId15"/>
    <p:sldId id="290" r:id="rId16"/>
    <p:sldId id="280" r:id="rId17"/>
    <p:sldId id="269" r:id="rId18"/>
    <p:sldId id="292" r:id="rId19"/>
    <p:sldId id="293" r:id="rId20"/>
    <p:sldId id="282" r:id="rId21"/>
    <p:sldId id="272" r:id="rId2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6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7810-4245-46FE-94DB-7325D399389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5CD7-9DE5-4431-8461-6D17603B5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7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8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56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178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0296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2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8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5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7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7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0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6F53-5F30-4DEA-8205-C63353D67A7C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Собрание </a:t>
            </a:r>
            <a:b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11 класс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2"/>
                </a:solidFill>
              </a:rPr>
              <a:t>2018 год </a:t>
            </a:r>
            <a:endParaRPr lang="ru-RU" sz="8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10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lvl="0"/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–</a:t>
            </a:r>
          </a:p>
          <a:p>
            <a:pPr lvl="0"/>
            <a:r>
              <a:rPr lang="ru-RU" sz="32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dirty="0"/>
              <a:t>Иметь при себе:</a:t>
            </a:r>
            <a:endParaRPr lang="ru-RU" sz="4000" dirty="0"/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-уведомление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 регистрации на экзамены,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-средства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связи,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-электронно-вычислительную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технику, </a:t>
            </a:r>
          </a:p>
          <a:p>
            <a:pPr lvl="1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фото-, аудио- и видеоаппаратуру,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-справочные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материалы (кроме разрешенных, которые содержатся в КИМ), письменные заметки и иные средства хранения и передачи информации</a:t>
            </a:r>
            <a:r>
              <a:rPr lang="ru-RU" dirty="0"/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7737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1950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  <a:br>
              <a:rPr lang="ru-RU" b="1" u="sng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48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Выносить из аудиторий и ППЭ экзаменационные материалы (далее – ЭМ) на бумажном и (или) электронном носителях. 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Выносить из аудиторий письменные принадлежности, письменные заметки и иные средства хранения и передачи информации.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Фотографировать ЭМ.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Разговаривать между собой.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Обмениваться любыми материалами и предметами с другими участниками ЕГЭ.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Переписывать заданий КИМ в черновики со штампом образовательной организации ЕГЭ.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Произвольно выходить из аудитории и перемещаться по ППЭ без сопровождения организатора вне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аудитории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Примечание.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нарушении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настоящих требований и отказе от их соблюдения  организаторы совместно с членами государственной экзаменационной комиссией (далее – ГЭК) вправе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удалить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участника ЕГЭ с экзамена. В данном случае организаторы совместно с ГЭК составляют акт об удалении участника ЕГЭ с экзамена. На бланках проставляется метка о факте удаления с экзамена.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Экзаменационная работа такого участника ЕГЭ не проверяется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Участники ЕГЭ могут выходить из аудитории по уважительной причине (в туалет, в медицинскую комнату) только в сопровождении организатора вне аудитории, организатор в аудитории предварительно проверяет комплектность оставленных участником ЕГЭ экзаменационных материалов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9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проведения ГИА-11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Обучающиеся рассаживаются за рабочие столы в соответствии с проведенным распределением. Изменение рабочего места не допускается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До начала экзамена организаторы проводят инструктаж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обучающихся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Экзаменационные материалы для проведения ЕГЭ включают в себя КИМ, бланки регистрации, бланки для ответов на задания с выбором ответа, с кратким ответом, с развернутым ответом </a:t>
            </a:r>
          </a:p>
        </p:txBody>
      </p:sp>
    </p:spTree>
    <p:extLst>
      <p:ext uri="{BB962C8B-B14F-4D97-AF65-F5344CB8AC3E}">
        <p14:creationId xmlns:p14="http://schemas.microsoft.com/office/powerpoint/2010/main" val="24880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dirty="0"/>
              <a:t>Порядок проведения ГИА-11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61248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" pitchFamily="34" charset="0"/>
                <a:cs typeface="Arial" pitchFamily="34" charset="0"/>
              </a:rPr>
              <a:t>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соблюдают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устанавливаемый порядок проведения ГИА и следуют указаниям организаторов, а организаторы обеспечивают устанавливаемый порядок проведения ГИА в аудитории и осуществляют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контроль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ним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должны общаться друг с другом, не могут свободно перемещаться по аудитории и ППЭ. 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могут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выходить из аудитории и перемещаться по ППЭ в сопровождении одного из организаторов. При выходе из аудитории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оставляют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экзаменационные материалы и черновики на рабочем столе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10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Нарушения на ЕГЭ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За нарушение порядка проведения ЕГЭ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удаление участника ЕГЭ из ППЭ; </a:t>
            </a:r>
          </a:p>
          <a:p>
            <a:pPr lvl="0"/>
            <a:r>
              <a:rPr lang="ru-RU" dirty="0"/>
              <a:t>аннулирование результатов; </a:t>
            </a:r>
          </a:p>
          <a:p>
            <a:r>
              <a:rPr lang="ru-RU" dirty="0" smtClean="0"/>
              <a:t>штраф (Административные </a:t>
            </a:r>
            <a:r>
              <a:rPr lang="ru-RU" dirty="0"/>
              <a:t>штрафы:</a:t>
            </a:r>
          </a:p>
          <a:p>
            <a:pPr marL="0" lvl="0" indent="0">
              <a:buNone/>
            </a:pPr>
            <a:r>
              <a:rPr lang="ru-RU" dirty="0"/>
              <a:t>на граждан в размере от 3000 руб. до 5000 руб</a:t>
            </a:r>
            <a:r>
              <a:rPr lang="ru-RU" dirty="0" smtClean="0"/>
              <a:t>.) </a:t>
            </a:r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dirty="0"/>
              <a:t>Во всех случаях участники ЕГЭ, нарушившие порядок, удаляются с экзаменов без права пересдачи в текущем году</a:t>
            </a:r>
          </a:p>
        </p:txBody>
      </p:sp>
    </p:spTree>
    <p:extLst>
      <p:ext uri="{BB962C8B-B14F-4D97-AF65-F5344CB8AC3E}">
        <p14:creationId xmlns:p14="http://schemas.microsoft.com/office/powerpoint/2010/main" val="41690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Минимальный балл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>
                <a:latin typeface="Arial" pitchFamily="34" charset="0"/>
                <a:cs typeface="Arial" pitchFamily="34" charset="0"/>
              </a:rPr>
              <a:t>Обязательные предметы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ru-RU" sz="8000" dirty="0">
                <a:latin typeface="Arial" pitchFamily="34" charset="0"/>
                <a:cs typeface="Arial" pitchFamily="34" charset="0"/>
              </a:rPr>
              <a:t>русский язык </a:t>
            </a:r>
            <a:r>
              <a:rPr lang="ru-RU" sz="8000" b="1" dirty="0">
                <a:latin typeface="Arial" pitchFamily="34" charset="0"/>
                <a:cs typeface="Arial" pitchFamily="34" charset="0"/>
              </a:rPr>
              <a:t>36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 баллов; 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(для аттестата – 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24 балла)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математика проф.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ровня -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27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балла. 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(для аттестата – 27 баллов)</a:t>
            </a:r>
          </a:p>
          <a:p>
            <a:pPr lvl="0"/>
            <a:r>
              <a:rPr lang="ru-RU" sz="8000" dirty="0">
                <a:latin typeface="Arial" pitchFamily="34" charset="0"/>
                <a:cs typeface="Arial" pitchFamily="34" charset="0"/>
              </a:rPr>
              <a:t>ф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изика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Химия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 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Информатика -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40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Биология </a:t>
            </a:r>
            <a:r>
              <a:rPr lang="ru-RU" sz="8000" b="1" dirty="0">
                <a:latin typeface="Arial" pitchFamily="34" charset="0"/>
                <a:cs typeface="Arial" pitchFamily="34" charset="0"/>
              </a:rPr>
              <a:t>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История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География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37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Обществознание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42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Литература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pPr lvl="0"/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Иностр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. язык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8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>
                <a:latin typeface="Arial" pitchFamily="34" charset="0"/>
                <a:cs typeface="Arial" pitchFamily="34" charset="0"/>
              </a:rPr>
            </a:br>
            <a:r>
              <a:rPr lang="ru-RU" sz="8000" b="1" i="1" dirty="0" smtClean="0">
                <a:latin typeface="Arial" pitchFamily="34" charset="0"/>
                <a:cs typeface="Arial" pitchFamily="34" charset="0"/>
              </a:rPr>
              <a:t>Тестовый </a:t>
            </a:r>
            <a:r>
              <a:rPr lang="ru-RU" sz="8000" b="1" i="1" dirty="0">
                <a:latin typeface="Arial" pitchFamily="34" charset="0"/>
                <a:cs typeface="Arial" pitchFamily="34" charset="0"/>
              </a:rPr>
              <a:t>балл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 — это балл по </a:t>
            </a:r>
            <a:r>
              <a:rPr lang="ru-RU" sz="8000" i="1" dirty="0" err="1">
                <a:latin typeface="Arial" pitchFamily="34" charset="0"/>
                <a:cs typeface="Arial" pitchFamily="34" charset="0"/>
              </a:rPr>
              <a:t>стобалльной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 шкале, получаемый с помощью специальной статистической обработки заполненных бланков на этапе окончательной обработки результатов.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58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A91E-DFFD-49B2-B76A-86368C560B13}" type="slidenum">
              <a:rPr lang="ru-RU"/>
              <a:pPr/>
              <a:t>17</a:t>
            </a:fld>
            <a:endParaRPr lang="ru-RU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1312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Апелляция</a:t>
            </a:r>
            <a:endParaRPr lang="ru-RU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4110037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 dirty="0">
                <a:solidFill>
                  <a:srgbClr val="008080"/>
                </a:solidFill>
                <a:latin typeface="Arial" panose="020B0604020202020204" pitchFamily="34" charset="0"/>
              </a:rPr>
              <a:t>О нарушении порядка проведения ГИА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– в день проведения, не покидая ППЭ 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Апелляция рассматривается в течение 2-х рабочих дней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4716463" y="1484313"/>
            <a:ext cx="4038600" cy="3916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О несогласии с выставленными баллами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 – в течении 2-х рабочих дней со дня объявления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результатов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Апелляция рассматривается в течение 4-х рабочих дней</a:t>
            </a: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 Unicode MS" panose="020B0604020202020204" pitchFamily="34" charset="-128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68313" y="5661025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2400">
                <a:solidFill>
                  <a:srgbClr val="CC0000"/>
                </a:solidFill>
                <a:latin typeface="Tahoma" panose="020B0604030504040204" pitchFamily="34" charset="0"/>
              </a:rPr>
              <a:t>Могут присутствовать: обучающийся, его родители (законные представители), общественные наблюдатели</a:t>
            </a:r>
          </a:p>
        </p:txBody>
      </p:sp>
    </p:spTree>
    <p:extLst>
      <p:ext uri="{BB962C8B-B14F-4D97-AF65-F5344CB8AC3E}">
        <p14:creationId xmlns:p14="http://schemas.microsoft.com/office/powerpoint/2010/main" val="1308944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Апелляция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О нарушении порядка проведения ГИА</a:t>
            </a:r>
            <a:r>
              <a:rPr lang="ru-RU" dirty="0"/>
              <a:t> При удовлетворении апелляции результат экзамена, по процедуре которого участником была подана апелляция, аннулируется и участнику предоставляется возможность сдать экзамен по учебному предмету в иной день, предусмотренный едиными расписаниями проведения ГИА.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отклонении апелляции результат апеллянта не изменяется и остается действующим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2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808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Апелляция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О несогласии с </a:t>
            </a:r>
            <a: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в</a:t>
            </a:r>
            <a:r>
              <a:rPr lang="ru-RU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ыставленными баллами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По результатам рассмотрения апелляции о несогласии с выставленными баллами КК принимает решение: </a:t>
            </a:r>
            <a:endParaRPr lang="ru-RU" sz="2400" dirty="0"/>
          </a:p>
          <a:p>
            <a:pPr lvl="1"/>
            <a:r>
              <a:rPr lang="ru-RU" dirty="0"/>
              <a:t>об отклонении апелляции и сохранении выставленных баллов (отсутствие технических ошибок и ошибок оценивания экзаменационной работы);</a:t>
            </a:r>
            <a:endParaRPr lang="ru-RU" sz="2000" dirty="0"/>
          </a:p>
          <a:p>
            <a:pPr lvl="1"/>
            <a:r>
              <a:rPr lang="ru-RU" dirty="0"/>
              <a:t>об удовлетворении апелляции и изменении баллов (наличие технических ошибок и (или) ошибок оценивания экзаменационной работы).</a:t>
            </a:r>
            <a:r>
              <a:rPr lang="ru-RU" sz="1400" dirty="0"/>
              <a:t> </a:t>
            </a:r>
            <a:endParaRPr lang="ru-RU" sz="2000" dirty="0"/>
          </a:p>
          <a:p>
            <a:r>
              <a:rPr lang="ru-RU" b="1" dirty="0"/>
              <a:t>! ВАЖНО: в случае удовлетворения апелляции количество ранее выставленных баллов может измениться как в сторону увеличения, так и в сторону уменьшения количества </a:t>
            </a:r>
            <a:r>
              <a:rPr lang="ru-RU" b="1" dirty="0" smtClean="0"/>
              <a:t>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3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/>
              <a:pPr/>
              <a:t>2</a:t>
            </a:fld>
            <a:endParaRPr lang="ru-RU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4846"/>
                </a:solidFill>
                <a:latin typeface="Arial" panose="020B0604020202020204" pitchFamily="34" charset="0"/>
              </a:rPr>
              <a:t>Допуск к </a:t>
            </a:r>
            <a:r>
              <a:rPr lang="ru-RU" dirty="0" smtClean="0">
                <a:solidFill>
                  <a:srgbClr val="004846"/>
                </a:solidFill>
                <a:latin typeface="Arial" panose="020B0604020202020204" pitchFamily="34" charset="0"/>
              </a:rPr>
              <a:t>ГИА-11</a:t>
            </a:r>
            <a:endParaRPr lang="ru-RU" dirty="0">
              <a:solidFill>
                <a:srgbClr val="004846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9750" y="1974107"/>
            <a:ext cx="8280400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</a:t>
            </a: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ГИА-11 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допускаются обучающиеся, не имеющие академической задолженности и в полном объеме выполнившие учебный план или индивидуальный учебный план </a:t>
            </a:r>
            <a:endParaRPr lang="ru-RU" sz="28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just">
              <a:buClrTx/>
              <a:buFontTx/>
              <a:buNone/>
            </a:pP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Итоговое сочинение – условие допуска к ГИА-11</a:t>
            </a:r>
            <a:endParaRPr lang="ru-RU" sz="2800" dirty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(имеющие годовые отметки по всем учебным предметам учебного плана за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X, XI </a:t>
            </a:r>
            <a:r>
              <a:rPr lang="ru-RU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класс 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72637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Аттестат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Аттестат о среднем общем образовании и приложение к нему выдаются лицам, завершившим обучение по образовательным программам среднего общего образования и успешно прошедшим государственную итоговую аттестацию.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5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CA87-35B5-4DE1-8AAF-7C06DA559AC8}" type="slidenum">
              <a:rPr lang="ru-RU"/>
              <a:pPr/>
              <a:t>21</a:t>
            </a:fld>
            <a:endParaRPr lang="ru-RU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633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Аттестат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92150"/>
            <a:ext cx="8713787" cy="5976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>
                <a:solidFill>
                  <a:srgbClr val="3333CC"/>
                </a:solidFill>
                <a:latin typeface="Arial" panose="020B0604020202020204" pitchFamily="34" charset="0"/>
              </a:rPr>
              <a:t>Итоговые отметки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Итоговые отметки за 11 класс определяются как среднее арифметическое полугодовых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 smtClean="0">
                <a:solidFill>
                  <a:srgbClr val="3333CC"/>
                </a:solidFill>
                <a:latin typeface="Arial" panose="020B0604020202020204" pitchFamily="34" charset="0"/>
              </a:rPr>
              <a:t>Аттестат о среднем общем образовании с отличием </a:t>
            </a:r>
            <a:r>
              <a:rPr lang="ru-RU" sz="2400" dirty="0"/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приложение к нему выдаются выпускникам 11 класса, завершившим обучение по образовательным программам среднего общего образования, успешно прошедшим государственную итоговую аттестацию и имеющим итоговые отметки "отлично" по всем учебным предметам учебного плана,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изучавшимся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уровне среднего общего образования</a:t>
            </a:r>
            <a:r>
              <a:rPr lang="ru-RU" sz="2400" dirty="0"/>
              <a:t>.</a:t>
            </a:r>
          </a:p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49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/>
              <a:pPr/>
              <a:t>3</a:t>
            </a:fld>
            <a:endParaRPr lang="ru-RU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528" y="1431333"/>
            <a:ext cx="4032448" cy="1756508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ЕГЭ</a:t>
            </a:r>
            <a:endParaRPr lang="ru-RU" sz="360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1" y="2996952"/>
            <a:ext cx="3871004" cy="1756508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Государственный выпускной 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249466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6797351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</a:rPr>
              <a:t>математика (базовый, профильный уровень)</a:t>
            </a:r>
            <a:endParaRPr lang="ru-RU" sz="2400" dirty="0">
              <a:latin typeface="Tahoma" panose="020B060403050404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1844675"/>
            <a:ext cx="6732587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предметы по выбору </a:t>
            </a:r>
            <a:r>
              <a:rPr lang="ru-RU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сдаются на добровольной основе: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информатика и </a:t>
            </a:r>
            <a:r>
              <a:rPr lang="ru-RU" sz="2400" dirty="0" smtClean="0">
                <a:latin typeface="Tahoma" panose="020B0604030504040204" pitchFamily="34" charset="0"/>
              </a:rPr>
              <a:t>ИКТ</a:t>
            </a:r>
          </a:p>
        </p:txBody>
      </p:sp>
    </p:spTree>
    <p:extLst>
      <p:ext uri="{BB962C8B-B14F-4D97-AF65-F5344CB8AC3E}">
        <p14:creationId xmlns:p14="http://schemas.microsoft.com/office/powerpoint/2010/main" val="61624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5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8080"/>
                </a:solidFill>
                <a:latin typeface="Arial" panose="020B0604020202020204" pitchFamily="34" charset="0"/>
              </a:rPr>
              <a:t>Сроки ГИА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229600" cy="576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обязательные предметы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Математика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(база)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30 мая (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Математика (профиль)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01 июня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-Русский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язык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06 июня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По выбору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-география, информатика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28 мая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история, химия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04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СШ№18)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-иностранный язык(говорение) -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09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)?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обществознание–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14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-иностранный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язык (без говорения), биология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СШ№18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Физика, литература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20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СШ№18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Резервные дни – 22 июня- 02 июля</a:t>
            </a:r>
            <a:endParaRPr lang="ru-RU" u="sng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Начало всех экзаменов в 10.00</a:t>
            </a:r>
            <a:endParaRPr lang="ru-RU" sz="1400" dirty="0">
              <a:ea typeface="Calibri"/>
              <a:cs typeface="Times New Roman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56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087043"/>
              </p:ext>
            </p:extLst>
          </p:nvPr>
        </p:nvGraphicFramePr>
        <p:xfrm>
          <a:off x="457200" y="836712"/>
          <a:ext cx="8229600" cy="5457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 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транспортир,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Математика</a:t>
                      </a:r>
                      <a:r>
                        <a:rPr lang="ru-RU" sz="2400" b="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Линейка</a:t>
                      </a:r>
                      <a:r>
                        <a:rPr lang="ru-RU" sz="2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Химия</a:t>
                      </a:r>
                      <a:r>
                        <a:rPr lang="ru-RU" sz="2400" b="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 gridSpan="2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обеспечивает выполнение арифметических вычислений (сложение, вычитание, умножение, деление, извлечение корня) и вычисление тригонометрических функций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ctg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arcsin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arccos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arctg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не осуществляет функции средства связи, хранилища базы данных и не имеет доступа к сетям передачи данных (в том числе к сети «Интернет»).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A1E8-3C2E-43A8-A7AE-6BD18E8B2EA4}" type="slidenum">
              <a:rPr lang="ru-RU"/>
              <a:pPr/>
              <a:t>7</a:t>
            </a:fld>
            <a:endParaRPr lang="ru-RU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71450"/>
            <a:ext cx="8001000" cy="61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400" b="1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640762" cy="49677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Физика, математика(профиль),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литература,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информатика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и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ИКТ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обществознание, история– 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</a:rPr>
              <a:t>235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Русский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язык, химия, </a:t>
            </a:r>
            <a:r>
              <a:rPr lang="ru-RU" sz="3600" dirty="0">
                <a:latin typeface="Arial" panose="020B0604020202020204" pitchFamily="34" charset="0"/>
              </a:rPr>
              <a:t>биология,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210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География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математика(база), иностранный язык(без говорения) –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180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 (говорение)-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</p:txBody>
      </p:sp>
    </p:spTree>
    <p:extLst>
      <p:ext uri="{BB962C8B-B14F-4D97-AF65-F5344CB8AC3E}">
        <p14:creationId xmlns:p14="http://schemas.microsoft.com/office/powerpoint/2010/main" val="3588167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8B0-859A-47AC-8632-416BBC2F84D2}" type="slidenum">
              <a:rPr lang="ru-RU"/>
              <a:pPr/>
              <a:t>8</a:t>
            </a:fld>
            <a:endParaRPr lang="ru-RU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4800"/>
            <a:ext cx="8229600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8080"/>
                </a:solidFill>
                <a:latin typeface="Arial" panose="020B0604020202020204" pitchFamily="34" charset="0"/>
              </a:rPr>
              <a:t>Допуск в ППЭ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504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Участники ГИА-11: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Паспорт (подтверждение личности сопровождающим)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Наличие в списке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распределения в данный ППЭ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>
              <a:spcBef>
                <a:spcPts val="700"/>
              </a:spcBef>
              <a:spcAft>
                <a:spcPct val="0"/>
              </a:spcAft>
              <a:buSzPct val="164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Аудитории оборудуются средствами видеонаблюдения</a:t>
            </a:r>
          </a:p>
          <a:p>
            <a:pPr lvl="1" fontAlgn="base">
              <a:spcBef>
                <a:spcPts val="700"/>
              </a:spcBef>
              <a:spcAft>
                <a:spcPct val="0"/>
              </a:spcAft>
              <a:buSzPct val="164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входе в ППЭ – ручной металлоискатель</a:t>
            </a:r>
          </a:p>
        </p:txBody>
      </p:sp>
    </p:spTree>
    <p:extLst>
      <p:ext uri="{BB962C8B-B14F-4D97-AF65-F5344CB8AC3E}">
        <p14:creationId xmlns:p14="http://schemas.microsoft.com/office/powerpoint/2010/main" val="1645927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/>
              <a:pPr/>
              <a:t>9</a:t>
            </a:fld>
            <a:endParaRPr lang="ru-RU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Ручка(черная </a:t>
            </a:r>
            <a:r>
              <a:rPr lang="ru-RU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гелевая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капилярная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Документ, удостоверяющий личность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необходимости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0373" y="5013176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8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1080</Words>
  <Application>Microsoft Office PowerPoint</Application>
  <PresentationFormat>Экран (4:3)</PresentationFormat>
  <Paragraphs>146</Paragraphs>
  <Slides>21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Собрание  11 класс </vt:lpstr>
      <vt:lpstr>Допуск к ГИА-11</vt:lpstr>
      <vt:lpstr>Формы проведения</vt:lpstr>
      <vt:lpstr>Перечень предметов ГИА</vt:lpstr>
      <vt:lpstr>Сроки ГИА</vt:lpstr>
      <vt:lpstr>чем разрешено пользоваться</vt:lpstr>
      <vt:lpstr>Время выполнения работы</vt:lpstr>
      <vt:lpstr>Допуск в ППЭ</vt:lpstr>
      <vt:lpstr>На столе участника:</vt:lpstr>
      <vt:lpstr>Презентация PowerPoint</vt:lpstr>
      <vt:lpstr>ЗАПРЕЩЕНО  обучающимся</vt:lpstr>
      <vt:lpstr>Примечание.</vt:lpstr>
      <vt:lpstr>Порядок проведения ГИА-11</vt:lpstr>
      <vt:lpstr>Порядок проведения ГИА-11</vt:lpstr>
      <vt:lpstr>Нарушения на ЕГЭ </vt:lpstr>
      <vt:lpstr>Минимальный балл</vt:lpstr>
      <vt:lpstr>Апелляция</vt:lpstr>
      <vt:lpstr>Апелляция</vt:lpstr>
      <vt:lpstr>Апелляция</vt:lpstr>
      <vt:lpstr>Аттестат</vt:lpstr>
      <vt:lpstr>Аттестат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38</cp:revision>
  <cp:lastPrinted>2015-04-22T11:14:47Z</cp:lastPrinted>
  <dcterms:created xsi:type="dcterms:W3CDTF">2014-04-14T12:33:02Z</dcterms:created>
  <dcterms:modified xsi:type="dcterms:W3CDTF">2018-01-22T05:17:59Z</dcterms:modified>
</cp:coreProperties>
</file>